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067" r:id="rId1"/>
  </p:sldMasterIdLst>
  <p:notesMasterIdLst>
    <p:notesMasterId r:id="rId27"/>
  </p:notesMasterIdLst>
  <p:sldIdLst>
    <p:sldId id="256" r:id="rId2"/>
    <p:sldId id="266" r:id="rId3"/>
    <p:sldId id="263" r:id="rId4"/>
    <p:sldId id="286" r:id="rId5"/>
    <p:sldId id="285" r:id="rId6"/>
    <p:sldId id="268" r:id="rId7"/>
    <p:sldId id="284" r:id="rId8"/>
    <p:sldId id="282" r:id="rId9"/>
    <p:sldId id="273" r:id="rId10"/>
    <p:sldId id="292" r:id="rId11"/>
    <p:sldId id="291" r:id="rId12"/>
    <p:sldId id="276" r:id="rId13"/>
    <p:sldId id="277" r:id="rId14"/>
    <p:sldId id="289" r:id="rId15"/>
    <p:sldId id="279" r:id="rId16"/>
    <p:sldId id="257" r:id="rId17"/>
    <p:sldId id="280" r:id="rId18"/>
    <p:sldId id="259" r:id="rId19"/>
    <p:sldId id="262" r:id="rId20"/>
    <p:sldId id="261" r:id="rId21"/>
    <p:sldId id="297" r:id="rId22"/>
    <p:sldId id="281" r:id="rId23"/>
    <p:sldId id="293" r:id="rId24"/>
    <p:sldId id="287" r:id="rId25"/>
    <p:sldId id="26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30"/>
    <p:restoredTop sz="85619"/>
  </p:normalViewPr>
  <p:slideViewPr>
    <p:cSldViewPr snapToGrid="0" snapToObjects="1">
      <p:cViewPr varScale="1">
        <p:scale>
          <a:sx n="111" d="100"/>
          <a:sy n="111" d="100"/>
        </p:scale>
        <p:origin x="6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8223A-1E72-8C40-8E94-C1B4EE0D68CE}" type="datetimeFigureOut">
              <a:rPr lang="en-US" smtClean="0"/>
              <a:t>4/1/20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FA90A-FB50-9C40-8047-D35FE316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19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systematic literature review identified 45 papers and letters published up to 18 March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this showed that children have so far accounted for 1-5% of diagnosed cases.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 very few cases were young infants, this group seemed to be more prone to severe disease compared with older children: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prevalence of severe and critical disease was 10.6% in children aged &lt;1 at diagnosis, 1-5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 (7.3%), 6-10 years (4.2%), 11-15 years (4.1%) and 16-17 years (3.0%)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FA90A-FB50-9C40-8047-D35FE3162D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07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171 children treated 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Wuhan Children’s Hospital, three (1.8%) required intensive care and all of those had underlying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diseases. There was one case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hydronephrosis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one child was undergoing chemotherapy for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leukaemia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another had intussusception.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eview was unable to identify any study that quantified the prevalence of comorbidities in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children.</a:t>
            </a:r>
          </a:p>
          <a:p>
            <a:endParaRPr lang="en-US" dirty="0" smtClean="0"/>
          </a:p>
          <a:p>
            <a:r>
              <a:rPr lang="en-US" dirty="0" smtClean="0"/>
              <a:t>People with a learning disability have higher rates of morbidity and mortality than the general population and die prematurely. From UK NHS report: in 2018/19 at least 41% of people with a learning disability who died, died as a result of a respiratory condition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FA90A-FB50-9C40-8047-D35FE3162D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56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FA90A-FB50-9C40-8047-D35FE3162D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64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 frequent updates and perseverating on negative news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Distract with other activities</a:t>
            </a:r>
          </a:p>
          <a:p>
            <a:pPr lvl="1"/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 for signs of stress in child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healthy patterns and coping strategies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Physical activity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Spend time outside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 specific anxiety coping strategies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FA90A-FB50-9C40-8047-D35FE3162D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17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calm and reassuring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Most children are sensitive to the anxiety and stress in their family. Manage your own anxiety, work to stay healthy and take breaks when needed.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Reassure them that people are working hard to help and keep people safe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Don’t blame others. Don’t stigmatize those that are sick or use language that targets other groups of people.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FA90A-FB50-9C40-8047-D35FE3162D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40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Lakehead Public Schools board in northwestern Ontario has launched a new mental health portal on its website to help students, staff and families cope with the impact of the "unprecedented experience" of living through a global pandemic.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FA90A-FB50-9C40-8047-D35FE3162D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56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Disaster Response Network members are offering pro-bono psychological services with priority for health care providers and first responders traumatized by recent events. This is not a crisis line or a referral service but pro-bono support by volunteer psychologists of 1-3 sessions for those in need.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FA90A-FB50-9C40-8047-D35FE3162D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45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FA90A-FB50-9C40-8047-D35FE3162D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89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430F-5833-234C-B890-D718C77E13E4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CD0F-3514-FB4D-88FB-E21CEFD774F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430F-5833-234C-B890-D718C77E13E4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CD0F-3514-FB4D-88FB-E21CEFD774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430F-5833-234C-B890-D718C77E13E4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CD0F-3514-FB4D-88FB-E21CEFD774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430F-5833-234C-B890-D718C77E13E4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CD0F-3514-FB4D-88FB-E21CEFD774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430F-5833-234C-B890-D718C77E13E4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CD0F-3514-FB4D-88FB-E21CEFD774F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430F-5833-234C-B890-D718C77E13E4}" type="datetimeFigureOut">
              <a:rPr lang="en-US" smtClean="0"/>
              <a:t>4/1/20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CD0F-3514-FB4D-88FB-E21CEFD774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430F-5833-234C-B890-D718C77E13E4}" type="datetimeFigureOut">
              <a:rPr lang="en-US" smtClean="0"/>
              <a:t>4/1/20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CD0F-3514-FB4D-88FB-E21CEFD774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430F-5833-234C-B890-D718C77E13E4}" type="datetimeFigureOut">
              <a:rPr lang="en-US" smtClean="0"/>
              <a:t>4/1/20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CD0F-3514-FB4D-88FB-E21CEFD774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430F-5833-234C-B890-D718C77E13E4}" type="datetimeFigureOut">
              <a:rPr lang="en-US" smtClean="0"/>
              <a:t>4/1/20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CD0F-3514-FB4D-88FB-E21CEFD774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325430F-5833-234C-B890-D718C77E13E4}" type="datetimeFigureOut">
              <a:rPr lang="en-US" smtClean="0"/>
              <a:t>4/1/20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BC0CD0F-3514-FB4D-88FB-E21CEFD774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430F-5833-234C-B890-D718C77E13E4}" type="datetimeFigureOut">
              <a:rPr lang="en-US" smtClean="0"/>
              <a:t>4/1/20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CD0F-3514-FB4D-88FB-E21CEFD774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325430F-5833-234C-B890-D718C77E13E4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BC0CD0F-3514-FB4D-88FB-E21CEFD774F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04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8" r:id="rId1"/>
    <p:sldLayoutId id="2147485069" r:id="rId2"/>
    <p:sldLayoutId id="2147485070" r:id="rId3"/>
    <p:sldLayoutId id="2147485071" r:id="rId4"/>
    <p:sldLayoutId id="2147485072" r:id="rId5"/>
    <p:sldLayoutId id="2147485073" r:id="rId6"/>
    <p:sldLayoutId id="2147485074" r:id="rId7"/>
    <p:sldLayoutId id="2147485075" r:id="rId8"/>
    <p:sldLayoutId id="2147485076" r:id="rId9"/>
    <p:sldLayoutId id="2147485077" r:id="rId10"/>
    <p:sldLayoutId id="214748507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hyperlink" Target="https://theadditionalneedsblogfather.files.wordpress.com/2020/03/hello-im-coronavirus.pdf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hyperlink" Target="https://www.who.int/who-documents-detail/disability-considerations-during-the-covid-19-outbreak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www.england.nhs.uk/coronavirus/wp-content/uploads/sites/52/2020/03/C0031_Specialty-guide_LD-and-coronavirus-v1_-24-March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irtualy.ymcacalgary.org/body/" TargetMode="External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hilddevelopmentresearch.ca/parent-community-resource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programmes/p087nx4l" TargetMode="External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349" y="2607193"/>
            <a:ext cx="4014651" cy="42508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6989" y="758952"/>
            <a:ext cx="10646229" cy="2494572"/>
          </a:xfrm>
        </p:spPr>
        <p:txBody>
          <a:bodyPr>
            <a:normAutofit/>
          </a:bodyPr>
          <a:lstStyle/>
          <a:p>
            <a:r>
              <a:rPr lang="en-US" sz="4000" dirty="0"/>
              <a:t>Supporting children and families during a </a:t>
            </a:r>
            <a:r>
              <a:rPr lang="en-US" sz="4000"/>
              <a:t>pandemic </a:t>
            </a: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>(</a:t>
            </a:r>
            <a:r>
              <a:rPr lang="en-US" sz="4000" dirty="0"/>
              <a:t>with special consideration for populations at increased risk)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3331029"/>
            <a:ext cx="10058400" cy="2267592"/>
          </a:xfrm>
        </p:spPr>
        <p:txBody>
          <a:bodyPr>
            <a:normAutofit/>
          </a:bodyPr>
          <a:lstStyle/>
          <a:p>
            <a:r>
              <a:rPr lang="en-US" dirty="0" smtClean="0"/>
              <a:t>Kara Murias </a:t>
            </a:r>
            <a:endParaRPr lang="en-US" dirty="0"/>
          </a:p>
          <a:p>
            <a:r>
              <a:rPr lang="en-US" dirty="0" smtClean="0"/>
              <a:t>April 1,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95451" y="5676126"/>
            <a:ext cx="517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hlinkClick r:id="rId3"/>
              </a:rPr>
              <a:t>https://theadditionalneedsblogfather.files.wordpress.com/2020/03/hello-im-coronavirus.pdf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96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things to consider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90057"/>
            <a:ext cx="6805749" cy="3779037"/>
          </a:xfrm>
        </p:spPr>
        <p:txBody>
          <a:bodyPr/>
          <a:lstStyle/>
          <a:p>
            <a:r>
              <a:rPr lang="en-US" dirty="0" smtClean="0"/>
              <a:t>Children and families affected by disabilities may be feeling more vulnerable due to talk of utilitarian ethics</a:t>
            </a:r>
          </a:p>
          <a:p>
            <a:r>
              <a:rPr lang="en-US" dirty="0" smtClean="0"/>
              <a:t>Emergency </a:t>
            </a:r>
            <a:r>
              <a:rPr lang="en-US" dirty="0"/>
              <a:t>planning may not have considered </a:t>
            </a:r>
            <a:r>
              <a:rPr lang="en-US" dirty="0" smtClean="0"/>
              <a:t>accessibility</a:t>
            </a:r>
          </a:p>
          <a:p>
            <a:r>
              <a:rPr lang="en-US" dirty="0"/>
              <a:t>Rapidly increasing employment – people who had drug coverage before may have </a:t>
            </a:r>
            <a:r>
              <a:rPr lang="en-US" dirty="0" smtClean="0"/>
              <a:t>lost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1958" y="2550453"/>
            <a:ext cx="3781166" cy="430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3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343"/>
          <a:stretch/>
        </p:blipFill>
        <p:spPr>
          <a:xfrm>
            <a:off x="-257077" y="3252814"/>
            <a:ext cx="5267535" cy="3605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26241"/>
            <a:ext cx="7009263" cy="9287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Response to vulnerable populations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10458" y="6263979"/>
            <a:ext cx="5400752" cy="58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671" y="4044343"/>
            <a:ext cx="4407858" cy="246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477" y="3470355"/>
            <a:ext cx="2078118" cy="6789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2797" y="6322632"/>
            <a:ext cx="4396984" cy="441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6"/>
              </a:rPr>
              <a:t>https://www.who.int/who-documents-detail/disability-considerations-during-the-covid-19-outbreak</a:t>
            </a:r>
            <a:endParaRPr lang="en-US" sz="14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97280" y="1841863"/>
            <a:ext cx="6741315" cy="402723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There has been recognition at all levels that emergency measures and response should not exclude or discriminate against vulnerable populations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b="22768"/>
          <a:stretch/>
        </p:blipFill>
        <p:spPr>
          <a:xfrm>
            <a:off x="7988976" y="402190"/>
            <a:ext cx="4208916" cy="24683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106543" y="2869502"/>
            <a:ext cx="39460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8"/>
              </a:rPr>
              <a:t>https://www.england.nhs.uk/coronavirus/wp-content/uploads/sites/52/2020/03/C0031_Specialty-guide_LD-and-coronavirus-v1_-24-March.pdf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126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children may indicate distress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 smtClean="0"/>
              <a:t>Increased </a:t>
            </a:r>
            <a:r>
              <a:rPr lang="en-US" sz="2400" dirty="0"/>
              <a:t>worry or </a:t>
            </a:r>
            <a:r>
              <a:rPr lang="en-US" sz="2400" dirty="0" smtClean="0"/>
              <a:t>sadness, become withdrawn</a:t>
            </a:r>
            <a:endParaRPr lang="en-GB" sz="2400" dirty="0"/>
          </a:p>
          <a:p>
            <a:pPr lvl="0"/>
            <a:r>
              <a:rPr lang="en-US" sz="2400" dirty="0" smtClean="0"/>
              <a:t>Change </a:t>
            </a:r>
            <a:r>
              <a:rPr lang="en-US" sz="2400" dirty="0"/>
              <a:t>in eating or sleeping habits</a:t>
            </a:r>
            <a:endParaRPr lang="en-GB" sz="2400" dirty="0"/>
          </a:p>
          <a:p>
            <a:pPr lvl="0"/>
            <a:r>
              <a:rPr lang="en-US" sz="2400" dirty="0" smtClean="0"/>
              <a:t>Difficulties </a:t>
            </a:r>
            <a:r>
              <a:rPr lang="en-US" sz="2400" dirty="0"/>
              <a:t>with attention or concentration</a:t>
            </a:r>
            <a:endParaRPr lang="en-GB" sz="2400" dirty="0"/>
          </a:p>
          <a:p>
            <a:pPr lvl="0"/>
            <a:r>
              <a:rPr lang="en-US" sz="2400" dirty="0" smtClean="0"/>
              <a:t>Increased </a:t>
            </a:r>
            <a:r>
              <a:rPr lang="en-US" sz="2400" dirty="0"/>
              <a:t>opposition, tantrums, </a:t>
            </a:r>
            <a:r>
              <a:rPr lang="en-US" sz="2400" dirty="0" smtClean="0"/>
              <a:t>irritability</a:t>
            </a:r>
          </a:p>
          <a:p>
            <a:pPr lvl="0"/>
            <a:r>
              <a:rPr lang="en-US" sz="2400" dirty="0" smtClean="0"/>
              <a:t>Somatic symptoms such as pain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9265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385460"/>
            <a:ext cx="10802983" cy="1338838"/>
          </a:xfrm>
        </p:spPr>
        <p:txBody>
          <a:bodyPr/>
          <a:lstStyle/>
          <a:p>
            <a:r>
              <a:rPr lang="en-US" dirty="0" smtClean="0"/>
              <a:t>How children with disability </a:t>
            </a:r>
            <a:r>
              <a:rPr lang="en-US" smtClean="0"/>
              <a:t>indicate distress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Apparent regression</a:t>
            </a:r>
          </a:p>
          <a:p>
            <a:r>
              <a:rPr lang="en-US" sz="2400" dirty="0" smtClean="0"/>
              <a:t>Increase in perseverating, repetitive, rigid </a:t>
            </a:r>
            <a:r>
              <a:rPr lang="en-US" sz="2400" dirty="0" err="1" smtClean="0"/>
              <a:t>behaviours</a:t>
            </a:r>
            <a:endParaRPr lang="en-US" sz="2400" dirty="0" smtClean="0"/>
          </a:p>
          <a:p>
            <a:r>
              <a:rPr lang="en-US" sz="2400" dirty="0" smtClean="0"/>
              <a:t>Increased in indecisiveness, hyperactivity</a:t>
            </a:r>
          </a:p>
          <a:p>
            <a:r>
              <a:rPr lang="en-US" sz="2400" dirty="0"/>
              <a:t>Increase in unusual </a:t>
            </a:r>
            <a:r>
              <a:rPr lang="en-US" sz="2400" dirty="0" smtClean="0"/>
              <a:t>fears / uncommon phobias</a:t>
            </a:r>
            <a:endParaRPr lang="en-US" sz="2400" dirty="0"/>
          </a:p>
          <a:p>
            <a:r>
              <a:rPr lang="en-US" sz="2400" dirty="0" smtClean="0"/>
              <a:t>Aggression and self harm</a:t>
            </a:r>
          </a:p>
        </p:txBody>
      </p:sp>
    </p:spTree>
    <p:extLst>
      <p:ext uri="{BB962C8B-B14F-4D97-AF65-F5344CB8AC3E}">
        <p14:creationId xmlns:p14="http://schemas.microsoft.com/office/powerpoint/2010/main" val="16679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417" y="195163"/>
            <a:ext cx="5042281" cy="37751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Advice to families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3"/>
            <a:ext cx="7289075" cy="46946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Needs to be as concrete and specific as possible but flexible to the families needs/capabilities</a:t>
            </a:r>
          </a:p>
          <a:p>
            <a:r>
              <a:rPr lang="en-US" dirty="0"/>
              <a:t>Set (realistic) routines and scheduled</a:t>
            </a:r>
          </a:p>
          <a:p>
            <a:r>
              <a:rPr lang="en-US" dirty="0"/>
              <a:t>Find ways for kids to stay connected to family, friends, school</a:t>
            </a:r>
          </a:p>
          <a:p>
            <a:r>
              <a:rPr lang="en-US" dirty="0"/>
              <a:t>Find ways to help that are meaningful to kids</a:t>
            </a:r>
          </a:p>
          <a:p>
            <a:r>
              <a:rPr lang="en-US" dirty="0" smtClean="0"/>
              <a:t>Set age-appropriate limitations on media</a:t>
            </a:r>
          </a:p>
          <a:p>
            <a:r>
              <a:rPr lang="en-US" dirty="0" smtClean="0"/>
              <a:t>Have a screen strategy</a:t>
            </a:r>
          </a:p>
          <a:p>
            <a:r>
              <a:rPr lang="en-US" dirty="0" smtClean="0"/>
              <a:t>Watch for signs of stress in child: teach parents what this may look like</a:t>
            </a:r>
          </a:p>
          <a:p>
            <a:r>
              <a:rPr lang="en-US" dirty="0" smtClean="0"/>
              <a:t>Model healthy patterns and coping strategies</a:t>
            </a:r>
            <a:endParaRPr lang="en-US" dirty="0"/>
          </a:p>
          <a:p>
            <a:pPr lvl="1"/>
            <a:r>
              <a:rPr lang="en-US" dirty="0" smtClean="0"/>
              <a:t>Physical activity</a:t>
            </a:r>
          </a:p>
          <a:p>
            <a:pPr lvl="1"/>
            <a:r>
              <a:rPr lang="en-US" dirty="0" smtClean="0"/>
              <a:t>Coping strategies</a:t>
            </a:r>
          </a:p>
        </p:txBody>
      </p:sp>
    </p:spTree>
    <p:extLst>
      <p:ext uri="{BB962C8B-B14F-4D97-AF65-F5344CB8AC3E}">
        <p14:creationId xmlns:p14="http://schemas.microsoft.com/office/powerpoint/2010/main" val="135036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talk to kids about </a:t>
            </a:r>
            <a:r>
              <a:rPr lang="en-US" dirty="0" err="1" smtClean="0"/>
              <a:t>covid</a:t>
            </a:r>
            <a:r>
              <a:rPr lang="en-US" dirty="0" smtClean="0"/>
              <a:t> and crisis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calm and reassuring</a:t>
            </a:r>
          </a:p>
          <a:p>
            <a:r>
              <a:rPr lang="en-US" dirty="0"/>
              <a:t>Be available: Allow time and space for kids to talk, ask questions, and discuss feelings</a:t>
            </a:r>
            <a:endParaRPr lang="en-GB" dirty="0"/>
          </a:p>
          <a:p>
            <a:r>
              <a:rPr lang="en-US" dirty="0" smtClean="0"/>
              <a:t>Provide </a:t>
            </a:r>
            <a:r>
              <a:rPr lang="en-US" dirty="0"/>
              <a:t>age-appropriate </a:t>
            </a:r>
            <a:r>
              <a:rPr lang="en-US" dirty="0" smtClean="0"/>
              <a:t>information</a:t>
            </a:r>
          </a:p>
          <a:p>
            <a:pPr lvl="0"/>
            <a:r>
              <a:rPr lang="en-US" dirty="0"/>
              <a:t>Provide honest and accurate </a:t>
            </a:r>
            <a:r>
              <a:rPr lang="en-US" dirty="0" smtClean="0"/>
              <a:t>information</a:t>
            </a:r>
          </a:p>
          <a:p>
            <a:r>
              <a:rPr lang="en-US" dirty="0"/>
              <a:t>Teach them the things they can do: appropriate hygiene and physical </a:t>
            </a:r>
            <a:r>
              <a:rPr lang="en-US" dirty="0" smtClean="0"/>
              <a:t>distancing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pPr lvl="0"/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243" y="4213506"/>
            <a:ext cx="6767449" cy="2525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90" y="4239632"/>
            <a:ext cx="4221088" cy="24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3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Mental health supports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6166935" cy="4023360"/>
          </a:xfrm>
        </p:spPr>
        <p:txBody>
          <a:bodyPr/>
          <a:lstStyle/>
          <a:p>
            <a:r>
              <a:rPr lang="en-US" dirty="0" smtClean="0"/>
              <a:t>Emergency and crisis support</a:t>
            </a:r>
          </a:p>
          <a:p>
            <a:r>
              <a:rPr lang="en-US" dirty="0" smtClean="0"/>
              <a:t>Supports through existing relationships</a:t>
            </a:r>
          </a:p>
          <a:p>
            <a:r>
              <a:rPr lang="en-US" dirty="0" smtClean="0"/>
              <a:t>Online and remote supports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215" y="1645920"/>
            <a:ext cx="4927785" cy="5212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399" y="588553"/>
            <a:ext cx="4238835" cy="948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" y="3857414"/>
            <a:ext cx="5534041" cy="275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0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7933647" cy="1450757"/>
          </a:xfrm>
        </p:spPr>
        <p:txBody>
          <a:bodyPr/>
          <a:lstStyle/>
          <a:p>
            <a:r>
              <a:rPr lang="en-US" dirty="0" smtClean="0"/>
              <a:t>Anxiety counselling for children/families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9428"/>
            <a:ext cx="10058400" cy="380129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Information on psychoeducational support and coping strategies</a:t>
            </a:r>
            <a:endParaRPr lang="en-US" dirty="0"/>
          </a:p>
          <a:p>
            <a:r>
              <a:rPr lang="en-US" dirty="0" smtClean="0">
                <a:solidFill>
                  <a:schemeClr val="tx1"/>
                </a:solidFill>
              </a:rPr>
              <a:t>Options for online direct contact and telehealth counselling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303" y="731518"/>
            <a:ext cx="3289860" cy="6010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3321" r="34000"/>
          <a:stretch/>
        </p:blipFill>
        <p:spPr>
          <a:xfrm>
            <a:off x="4807132" y="2800508"/>
            <a:ext cx="3984171" cy="3941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797" y="2965270"/>
            <a:ext cx="4744274" cy="26465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97" y="5613455"/>
            <a:ext cx="384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Anxietycanada.ca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21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supports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May be less inclined to seek help out of fear for </a:t>
            </a:r>
            <a:r>
              <a:rPr lang="en-US" dirty="0" err="1" smtClean="0"/>
              <a:t>Covid</a:t>
            </a:r>
            <a:endParaRPr lang="en-US" dirty="0" smtClean="0"/>
          </a:p>
          <a:p>
            <a:r>
              <a:rPr lang="en-US" dirty="0" smtClean="0"/>
              <a:t>Options for immediate emergency help easily available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28" y="2822513"/>
            <a:ext cx="4038936" cy="4023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400" y="2917673"/>
            <a:ext cx="6137216" cy="394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4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Supports for children with disabilities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existing support organizations have stopped regular programs but are available for family support – encourage people to reach out</a:t>
            </a:r>
          </a:p>
          <a:p>
            <a:r>
              <a:rPr lang="en-US" dirty="0" smtClean="0"/>
              <a:t>Community </a:t>
            </a:r>
            <a:r>
              <a:rPr lang="en-US" dirty="0"/>
              <a:t>and Social Services has indicated that they will allow more flexibility in use of FSCD </a:t>
            </a:r>
            <a:r>
              <a:rPr lang="en-US" dirty="0" smtClean="0"/>
              <a:t>funds - but there </a:t>
            </a:r>
            <a:r>
              <a:rPr lang="en-US" dirty="0"/>
              <a:t>will be no </a:t>
            </a:r>
            <a:r>
              <a:rPr lang="en-US" dirty="0" smtClean="0"/>
              <a:t>increase </a:t>
            </a:r>
            <a:endParaRPr lang="en-US" dirty="0"/>
          </a:p>
          <a:p>
            <a:r>
              <a:rPr lang="en-US" dirty="0"/>
              <a:t>Funding cut for education support services, including education </a:t>
            </a:r>
            <a:r>
              <a:rPr lang="en-US" dirty="0" smtClean="0"/>
              <a:t>assistants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2020"/>
          <a:stretch/>
        </p:blipFill>
        <p:spPr>
          <a:xfrm>
            <a:off x="0" y="3908504"/>
            <a:ext cx="5351264" cy="2716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200" y="4129913"/>
            <a:ext cx="66548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9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131734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1. Discuss how </a:t>
            </a:r>
            <a:r>
              <a:rPr lang="en-US" dirty="0" smtClean="0"/>
              <a:t>children, and children </a:t>
            </a:r>
            <a:r>
              <a:rPr lang="en-US" dirty="0"/>
              <a:t>with </a:t>
            </a:r>
            <a:r>
              <a:rPr lang="en-US" dirty="0" smtClean="0"/>
              <a:t>disabilities, </a:t>
            </a:r>
            <a:r>
              <a:rPr lang="en-US" dirty="0"/>
              <a:t>are at risk of increased physical and mental health concerns </a:t>
            </a:r>
          </a:p>
          <a:p>
            <a:r>
              <a:rPr lang="en-US" dirty="0"/>
              <a:t>2. Review how children with disabilities can present with trauma, abuse, or mental health concerns </a:t>
            </a:r>
          </a:p>
          <a:p>
            <a:r>
              <a:rPr lang="en-US" dirty="0"/>
              <a:t>3. Discuss supports for families and </a:t>
            </a:r>
            <a:r>
              <a:rPr lang="en-US" dirty="0" smtClean="0"/>
              <a:t>children</a:t>
            </a:r>
            <a:endParaRPr lang="en-US" dirty="0"/>
          </a:p>
          <a:p>
            <a:r>
              <a:rPr lang="en-US" dirty="0" smtClean="0"/>
              <a:t>4. Cheesiest of cheesy jokes the internet has to offer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4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 supports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basic and multimedia education online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8904" y="3857414"/>
            <a:ext cx="7804887" cy="2172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434" y="1410789"/>
            <a:ext cx="5518697" cy="544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1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Sometimes: distraction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537" y="1828800"/>
            <a:ext cx="6153781" cy="3918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42218" y="5747657"/>
            <a:ext cx="4140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https://virtualy.ymcacalgary.org/body/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42" y="1845734"/>
            <a:ext cx="5296739" cy="449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9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Long-term effects and fall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Delayed diagnosis and treatment</a:t>
            </a:r>
          </a:p>
          <a:p>
            <a:r>
              <a:rPr lang="en-US" dirty="0" smtClean="0"/>
              <a:t>Reduced resources and further constraints</a:t>
            </a:r>
          </a:p>
          <a:p>
            <a:r>
              <a:rPr lang="en-US" dirty="0" smtClean="0"/>
              <a:t>Ongoing trauma and anxiety</a:t>
            </a:r>
          </a:p>
          <a:p>
            <a:r>
              <a:rPr lang="en-US" dirty="0" smtClean="0"/>
              <a:t>Implications of long-term economic downturn</a:t>
            </a:r>
          </a:p>
          <a:p>
            <a:r>
              <a:rPr lang="en-US" dirty="0" smtClean="0"/>
              <a:t>Many non-profit organizations also have decreased fund raising and increased costs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408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move to alternate processes and accessibility may have long-term benefits for vulnerable populations</a:t>
            </a:r>
          </a:p>
          <a:p>
            <a:r>
              <a:rPr lang="en-US" dirty="0"/>
              <a:t>Heightened sensitivity to accessible methods of connection + exposure of system inadequacies could improve processes for children with disabilities</a:t>
            </a:r>
          </a:p>
          <a:p>
            <a:r>
              <a:rPr lang="en-US" dirty="0"/>
              <a:t>Overall improvement in healthcare and health related science will have benefits in pediatric and rare disease</a:t>
            </a:r>
          </a:p>
          <a:p>
            <a:pPr lvl="1"/>
            <a:r>
              <a:rPr lang="en-US" dirty="0"/>
              <a:t>Collaboration, open science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50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Children at less risk of illness but at increased risk of </a:t>
            </a:r>
            <a:r>
              <a:rPr lang="en-US" dirty="0"/>
              <a:t>secondary effects of </a:t>
            </a:r>
            <a:r>
              <a:rPr lang="en-US" dirty="0" smtClean="0"/>
              <a:t>pandemic: some we can anticipate, others we may not</a:t>
            </a:r>
          </a:p>
          <a:p>
            <a:r>
              <a:rPr lang="en-US" dirty="0" smtClean="0"/>
              <a:t>Children with existing vulnerabilities likely have amplified risk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hardships of disease and restrictions are to felt evenly</a:t>
            </a:r>
          </a:p>
          <a:p>
            <a:r>
              <a:rPr lang="en-US" dirty="0" smtClean="0"/>
              <a:t>Cannot assume other safety nets are in place</a:t>
            </a:r>
          </a:p>
          <a:p>
            <a:r>
              <a:rPr lang="en-US" dirty="0" smtClean="0"/>
              <a:t>Ask – stay open and curious </a:t>
            </a:r>
          </a:p>
          <a:p>
            <a:r>
              <a:rPr lang="en-US" dirty="0" smtClean="0"/>
              <a:t>Have emergency resource information available in multiple </a:t>
            </a:r>
            <a:r>
              <a:rPr lang="en-US" dirty="0" smtClean="0"/>
              <a:t>formats</a:t>
            </a:r>
          </a:p>
          <a:p>
            <a:pPr lvl="1"/>
            <a:r>
              <a:rPr lang="en-US" dirty="0">
                <a:hlinkClick r:id="rId2"/>
              </a:rPr>
              <a:t>https://www.childdevelopmentresearch.ca/parent-community-resources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447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193" y="893216"/>
            <a:ext cx="7531100" cy="5346700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3216"/>
            <a:ext cx="12202654" cy="50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to kids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4179055" cy="1706301"/>
          </a:xfrm>
        </p:spPr>
        <p:txBody>
          <a:bodyPr/>
          <a:lstStyle/>
          <a:p>
            <a:r>
              <a:rPr lang="en-US" dirty="0" smtClean="0"/>
              <a:t>Less likely to have severe disease</a:t>
            </a:r>
          </a:p>
          <a:p>
            <a:r>
              <a:rPr lang="en-US" dirty="0" smtClean="0"/>
              <a:t>Social isolation</a:t>
            </a:r>
          </a:p>
          <a:p>
            <a:r>
              <a:rPr lang="en-US" dirty="0" smtClean="0"/>
              <a:t>Loss of education, exercise, recreational opportunities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724" y="246434"/>
            <a:ext cx="7664065" cy="3836951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097280" y="3552035"/>
            <a:ext cx="9929066" cy="26634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Fear, grief, uncertainty</a:t>
            </a:r>
          </a:p>
          <a:p>
            <a:r>
              <a:rPr lang="en-US" dirty="0" smtClean="0"/>
              <a:t>Poverty and food insecurity</a:t>
            </a:r>
          </a:p>
          <a:p>
            <a:pPr lvl="1"/>
            <a:r>
              <a:rPr lang="en-US" dirty="0" smtClean="0"/>
              <a:t>560,000 (8.2%) children in Canada living in poverty (</a:t>
            </a:r>
            <a:r>
              <a:rPr lang="en-US" dirty="0" err="1" smtClean="0"/>
              <a:t>StatsCan</a:t>
            </a:r>
            <a:r>
              <a:rPr lang="en-US" dirty="0" smtClean="0"/>
              <a:t> 2018)</a:t>
            </a:r>
          </a:p>
          <a:p>
            <a:pPr lvl="1"/>
            <a:r>
              <a:rPr lang="en-US" dirty="0" smtClean="0"/>
              <a:t>Many children receive food supplementation at school</a:t>
            </a:r>
          </a:p>
        </p:txBody>
      </p:sp>
    </p:spTree>
    <p:extLst>
      <p:ext uri="{BB962C8B-B14F-4D97-AF65-F5344CB8AC3E}">
        <p14:creationId xmlns:p14="http://schemas.microsoft.com/office/powerpoint/2010/main" val="56887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of abuse and </a:t>
            </a:r>
            <a:r>
              <a:rPr lang="en-US" dirty="0" smtClean="0"/>
              <a:t>exploitation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 smtClean="0"/>
              <a:t>Approximately one </a:t>
            </a:r>
            <a:r>
              <a:rPr lang="en-US" sz="2400" dirty="0"/>
              <a:t>third of children </a:t>
            </a:r>
            <a:r>
              <a:rPr lang="en-US" sz="2400" dirty="0" smtClean="0"/>
              <a:t>referred to Children Services are referred through their school</a:t>
            </a:r>
            <a:endParaRPr lang="en-US" sz="2400" dirty="0"/>
          </a:p>
          <a:p>
            <a:pPr lvl="1"/>
            <a:r>
              <a:rPr lang="en-US" sz="2400" dirty="0"/>
              <a:t>Increased stress in household associated with increased risk of abuse or witnessing </a:t>
            </a:r>
            <a:r>
              <a:rPr lang="en-US" sz="2400" dirty="0" smtClean="0"/>
              <a:t>abuse</a:t>
            </a:r>
          </a:p>
          <a:p>
            <a:pPr lvl="2"/>
            <a:r>
              <a:rPr lang="en-US" sz="2000" dirty="0" smtClean="0"/>
              <a:t>China </a:t>
            </a:r>
            <a:r>
              <a:rPr lang="en-US" sz="2000" dirty="0"/>
              <a:t>had a three fold increase in domestic violence in </a:t>
            </a:r>
            <a:r>
              <a:rPr lang="en-US" sz="2000" dirty="0" smtClean="0"/>
              <a:t>Feb 2020</a:t>
            </a:r>
            <a:endParaRPr lang="en-US" sz="2000" dirty="0"/>
          </a:p>
          <a:p>
            <a:pPr lvl="1"/>
            <a:r>
              <a:rPr lang="en-US" sz="2400" dirty="0"/>
              <a:t>Possible decreased </a:t>
            </a:r>
            <a:r>
              <a:rPr lang="en-US" sz="2400" dirty="0" smtClean="0"/>
              <a:t>supervision or inappropriate supervision</a:t>
            </a:r>
            <a:endParaRPr lang="en-US" sz="2400" dirty="0"/>
          </a:p>
          <a:p>
            <a:pPr lvl="1"/>
            <a:r>
              <a:rPr lang="en-US" sz="2400" dirty="0"/>
              <a:t>Restrictions on social interactions and increase in internet use may cause increase in exploitation</a:t>
            </a:r>
          </a:p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78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048" y="1512432"/>
            <a:ext cx="7063946" cy="2850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Disaster myth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4441371" cy="4023360"/>
          </a:xfrm>
        </p:spPr>
        <p:txBody>
          <a:bodyPr/>
          <a:lstStyle/>
          <a:p>
            <a:r>
              <a:rPr lang="en-US" dirty="0" smtClean="0"/>
              <a:t>As a group people actually have increased pro-social </a:t>
            </a:r>
            <a:r>
              <a:rPr lang="en-US" dirty="0" err="1" smtClean="0"/>
              <a:t>behaviour</a:t>
            </a:r>
            <a:endParaRPr lang="en-US" dirty="0" smtClean="0"/>
          </a:p>
          <a:p>
            <a:r>
              <a:rPr lang="en-US" dirty="0" smtClean="0"/>
              <a:t>If directed well can increase capacity and resiliency</a:t>
            </a:r>
          </a:p>
          <a:p>
            <a:r>
              <a:rPr lang="en-US" dirty="0" smtClean="0"/>
              <a:t>Can be misdirected – cause other problems</a:t>
            </a:r>
          </a:p>
          <a:p>
            <a:r>
              <a:rPr lang="en-US" dirty="0" smtClean="0"/>
              <a:t>Doesn’t always benefit everyone</a:t>
            </a:r>
          </a:p>
          <a:p>
            <a:r>
              <a:rPr lang="en-US" dirty="0" smtClean="0"/>
              <a:t>Doesn’t account for outliers </a:t>
            </a:r>
          </a:p>
          <a:p>
            <a:pPr lvl="1"/>
            <a:r>
              <a:rPr lang="en-US" dirty="0" smtClean="0"/>
              <a:t>Example scammers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55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481" y="286603"/>
            <a:ext cx="10550199" cy="1450757"/>
          </a:xfrm>
        </p:spPr>
        <p:txBody>
          <a:bodyPr/>
          <a:lstStyle/>
          <a:p>
            <a:r>
              <a:rPr lang="en-US" dirty="0" smtClean="0"/>
              <a:t>Increased risk to children with disability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656702"/>
            <a:ext cx="10058400" cy="3509319"/>
          </a:xfrm>
        </p:spPr>
        <p:txBody>
          <a:bodyPr>
            <a:noAutofit/>
          </a:bodyPr>
          <a:lstStyle/>
          <a:p>
            <a:r>
              <a:rPr lang="en-US" sz="2400" dirty="0" smtClean="0"/>
              <a:t>Factors already increased for children with disability at baseline that would be exacerbated in pandemic:</a:t>
            </a:r>
          </a:p>
          <a:p>
            <a:pPr lvl="1"/>
            <a:r>
              <a:rPr lang="en-US" sz="2400" dirty="0" smtClean="0"/>
              <a:t>Social isolation: already experience isolation, now have fewer resources and more restrictions</a:t>
            </a:r>
            <a:endParaRPr lang="en-US" sz="2400" dirty="0"/>
          </a:p>
          <a:p>
            <a:pPr lvl="1"/>
            <a:r>
              <a:rPr lang="en-US" sz="2400" dirty="0"/>
              <a:t>Loss of education, exercise, recreational </a:t>
            </a:r>
            <a:r>
              <a:rPr lang="en-US" sz="2400" dirty="0" smtClean="0"/>
              <a:t>opportunities: limited opportunities require extra support that is now not available</a:t>
            </a:r>
          </a:p>
          <a:p>
            <a:pPr lvl="1"/>
            <a:r>
              <a:rPr lang="en-US" sz="2400" dirty="0" smtClean="0"/>
              <a:t>Fear</a:t>
            </a:r>
            <a:r>
              <a:rPr lang="en-US" sz="2400" dirty="0"/>
              <a:t>, grief, </a:t>
            </a:r>
            <a:r>
              <a:rPr lang="en-US" sz="2400" dirty="0" smtClean="0"/>
              <a:t>uncertainty: may be less able to understand changes</a:t>
            </a:r>
          </a:p>
          <a:p>
            <a:pPr lvl="1"/>
            <a:r>
              <a:rPr lang="en-US" sz="2400" dirty="0"/>
              <a:t>C</a:t>
            </a:r>
            <a:r>
              <a:rPr lang="en-US" sz="2400" dirty="0" smtClean="0"/>
              <a:t>hanges in routine and schedule cause extra </a:t>
            </a:r>
            <a:r>
              <a:rPr lang="en-US" sz="2400" dirty="0" err="1" smtClean="0"/>
              <a:t>behaviour</a:t>
            </a:r>
            <a:r>
              <a:rPr lang="en-US" sz="2400" dirty="0" smtClean="0"/>
              <a:t> problems and mental health issues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859720" y="948193"/>
            <a:ext cx="444431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</a:t>
            </a: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hronic disease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6391" y="942093"/>
            <a:ext cx="526562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</a:t>
            </a: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 other vulnerable populations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89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 smtClean="0"/>
              <a:t>Increased risk to children with disability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619632"/>
            <a:ext cx="10241280" cy="3249462"/>
          </a:xfrm>
        </p:spPr>
        <p:txBody>
          <a:bodyPr>
            <a:normAutofit/>
          </a:bodyPr>
          <a:lstStyle/>
          <a:p>
            <a:pPr lvl="1"/>
            <a:r>
              <a:rPr lang="en-US" sz="2400" dirty="0" smtClean="0"/>
              <a:t>Poverty </a:t>
            </a:r>
            <a:r>
              <a:rPr lang="en-US" sz="2400" dirty="0"/>
              <a:t>and food </a:t>
            </a:r>
            <a:r>
              <a:rPr lang="en-US" sz="2400" dirty="0" smtClean="0"/>
              <a:t>insecurity: families with children with disability are already at an economic disadvantage </a:t>
            </a:r>
          </a:p>
          <a:p>
            <a:pPr lvl="1"/>
            <a:r>
              <a:rPr lang="en-US" sz="2400" dirty="0"/>
              <a:t>I</a:t>
            </a:r>
            <a:r>
              <a:rPr lang="en-US" sz="2400" dirty="0" smtClean="0"/>
              <a:t>ncreased supervision and care demands</a:t>
            </a:r>
            <a:endParaRPr lang="en-US" sz="2400" dirty="0"/>
          </a:p>
          <a:p>
            <a:pPr lvl="1"/>
            <a:r>
              <a:rPr lang="en-US" sz="2400" dirty="0"/>
              <a:t>Risk of abuse and </a:t>
            </a:r>
            <a:r>
              <a:rPr lang="en-US" sz="2400" dirty="0" smtClean="0"/>
              <a:t>exploitation: children with disabilities at high risk of abuse  </a:t>
            </a:r>
          </a:p>
          <a:p>
            <a:pPr lvl="1"/>
            <a:r>
              <a:rPr lang="en-US" sz="2400" dirty="0" smtClean="0"/>
              <a:t>Decreased respite and support</a:t>
            </a:r>
          </a:p>
          <a:p>
            <a:pPr lvl="1"/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280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286603"/>
            <a:ext cx="10058400" cy="1450757"/>
          </a:xfrm>
        </p:spPr>
        <p:txBody>
          <a:bodyPr/>
          <a:lstStyle/>
          <a:p>
            <a:r>
              <a:rPr lang="en-US" dirty="0" smtClean="0"/>
              <a:t>Increased risk to children with disability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Possible increased risk to health with comorbidities – not known in COVID for children</a:t>
            </a:r>
          </a:p>
          <a:p>
            <a:pPr lvl="1"/>
            <a:r>
              <a:rPr lang="en-US" dirty="0" smtClean="0"/>
              <a:t>Children that are immunocompromised – possibly less than other infections</a:t>
            </a:r>
            <a:endParaRPr lang="en-US" dirty="0"/>
          </a:p>
          <a:p>
            <a:pPr lvl="1"/>
            <a:r>
              <a:rPr lang="en-US" dirty="0" smtClean="0"/>
              <a:t>Children with pre-existing respiratory disease, neuromuscular weakness, structural breathing limitations, etc. – no evidence in </a:t>
            </a:r>
            <a:r>
              <a:rPr lang="en-US" dirty="0" err="1" smtClean="0"/>
              <a:t>covid</a:t>
            </a:r>
            <a:r>
              <a:rPr lang="en-US" dirty="0" smtClean="0"/>
              <a:t> 19 but seen in other respiratory illnesses</a:t>
            </a:r>
          </a:p>
          <a:p>
            <a:r>
              <a:rPr lang="en-US" dirty="0" smtClean="0"/>
              <a:t>Multiple caregivers - including people at possible higher risk (working in other healthcare settings)</a:t>
            </a:r>
          </a:p>
          <a:p>
            <a:r>
              <a:rPr lang="en-US" dirty="0" smtClean="0"/>
              <a:t>Some things needed to take care of children with disability are in short supply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28263" y="4872446"/>
            <a:ext cx="4650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Ludvigsson</a:t>
            </a:r>
            <a:r>
              <a:rPr lang="en-US" dirty="0" smtClean="0"/>
              <a:t> 2020; </a:t>
            </a:r>
            <a:r>
              <a:rPr lang="en-US" dirty="0" err="1" smtClean="0"/>
              <a:t>Acta</a:t>
            </a:r>
            <a:r>
              <a:rPr lang="en-US" dirty="0" smtClean="0"/>
              <a:t> </a:t>
            </a:r>
            <a:r>
              <a:rPr lang="en-US" dirty="0" err="1" smtClean="0"/>
              <a:t>Paed</a:t>
            </a:r>
            <a:r>
              <a:rPr lang="en-US" dirty="0" smtClean="0"/>
              <a:t>. </a:t>
            </a:r>
            <a:r>
              <a:rPr lang="cs-CZ" dirty="0" smtClean="0"/>
              <a:t>doi:10.1111/APA.15270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12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things to consider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885509" cy="4023360"/>
          </a:xfrm>
        </p:spPr>
        <p:txBody>
          <a:bodyPr>
            <a:normAutofit/>
          </a:bodyPr>
          <a:lstStyle/>
          <a:p>
            <a:r>
              <a:rPr lang="en-US" dirty="0" smtClean="0"/>
              <a:t>Caregiver burnout</a:t>
            </a:r>
          </a:p>
          <a:p>
            <a:r>
              <a:rPr lang="en-US" dirty="0" smtClean="0"/>
              <a:t>Family stress and possible breakdown</a:t>
            </a:r>
          </a:p>
          <a:p>
            <a:r>
              <a:rPr lang="en-US" dirty="0" smtClean="0"/>
              <a:t>Not all people have the same access to assistance and accommodations during restrictions</a:t>
            </a:r>
          </a:p>
          <a:p>
            <a:pPr lvl="1"/>
            <a:r>
              <a:rPr lang="en-US" dirty="0" smtClean="0"/>
              <a:t>English language learners</a:t>
            </a:r>
          </a:p>
          <a:p>
            <a:pPr lvl="1"/>
            <a:r>
              <a:rPr lang="en-US" dirty="0" smtClean="0"/>
              <a:t>Reduced digital access or knowledge</a:t>
            </a:r>
          </a:p>
          <a:p>
            <a:r>
              <a:rPr lang="en-US" dirty="0"/>
              <a:t>Children at risk are cut off from outside sources of monitoring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343" y="1889668"/>
            <a:ext cx="6509657" cy="381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10624</TotalTime>
  <Words>1334</Words>
  <Application>Microsoft Macintosh PowerPoint</Application>
  <PresentationFormat>Widescreen</PresentationFormat>
  <Paragraphs>166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Calibri</vt:lpstr>
      <vt:lpstr>Calibri Light</vt:lpstr>
      <vt:lpstr>Retrospect</vt:lpstr>
      <vt:lpstr>Supporting children and families during a pandemic  (with special consideration for populations at increased risk)</vt:lpstr>
      <vt:lpstr>Objectives</vt:lpstr>
      <vt:lpstr>Risk to kids</vt:lpstr>
      <vt:lpstr>Risk of abuse and exploitation</vt:lpstr>
      <vt:lpstr>Disaster myth</vt:lpstr>
      <vt:lpstr>Increased risk to children with disability</vt:lpstr>
      <vt:lpstr>Increased risk to children with disability</vt:lpstr>
      <vt:lpstr>Increased risk to children with disability</vt:lpstr>
      <vt:lpstr>Other things to consider</vt:lpstr>
      <vt:lpstr>Other things to consider</vt:lpstr>
      <vt:lpstr>Response to vulnerable populations</vt:lpstr>
      <vt:lpstr>How children may indicate distress</vt:lpstr>
      <vt:lpstr>How children with disability indicate distress</vt:lpstr>
      <vt:lpstr>Advice to families</vt:lpstr>
      <vt:lpstr>How to talk to kids about covid and crisis</vt:lpstr>
      <vt:lpstr>Mental health supports</vt:lpstr>
      <vt:lpstr>Anxiety counselling for children/families</vt:lpstr>
      <vt:lpstr>Emergency supports</vt:lpstr>
      <vt:lpstr>Supports for children with disabilities</vt:lpstr>
      <vt:lpstr>Education supports</vt:lpstr>
      <vt:lpstr>Sometimes: distraction</vt:lpstr>
      <vt:lpstr>Long-term effects and fall out</vt:lpstr>
      <vt:lpstr>Opportunities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Kara Murias</dc:creator>
  <cp:lastModifiedBy>Kara Murias</cp:lastModifiedBy>
  <cp:revision>108</cp:revision>
  <dcterms:created xsi:type="dcterms:W3CDTF">2020-03-24T20:56:12Z</dcterms:created>
  <dcterms:modified xsi:type="dcterms:W3CDTF">2020-04-01T06:50:39Z</dcterms:modified>
</cp:coreProperties>
</file>